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238" r:id="rId3"/>
    <p:sldId id="1243" r:id="rId4"/>
    <p:sldId id="1244" r:id="rId5"/>
    <p:sldId id="1245" r:id="rId6"/>
    <p:sldId id="1246" r:id="rId7"/>
    <p:sldId id="1240" r:id="rId8"/>
    <p:sldId id="1247" r:id="rId9"/>
    <p:sldId id="1249" r:id="rId10"/>
    <p:sldId id="1254" r:id="rId11"/>
    <p:sldId id="1255" r:id="rId12"/>
    <p:sldId id="1260" r:id="rId13"/>
    <p:sldId id="1256" r:id="rId14"/>
    <p:sldId id="1259" r:id="rId15"/>
    <p:sldId id="1258" r:id="rId16"/>
    <p:sldId id="1261" r:id="rId17"/>
    <p:sldId id="1264"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第七章  万有引力与宇宙航行</a:t>
            </a:r>
            <a:endPar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万有引力定律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5728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万有引力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与重力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物体在地球表面上所受引力与重力的关系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除两极以外，地面上其他地点的物体都围绕地轴做圆周运动，这就需要其他力提供一个垂直于地轴的向心力，地球对物体引力的一个分力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提供向心力，另一个分力为重力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）当物体在两极时，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，重力达到最大值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57283"/>
              </a:xfrm>
              <a:blipFill>
                <a:blip r:embed="rId2"/>
                <a:stretch>
                  <a:fillRect l="-796" r="-849"/>
                </a:stretch>
              </a:blipFill>
            </p:spPr>
            <p:txBody>
              <a:bodyPr/>
              <a:lstStyle/>
              <a:p>
                <a:r>
                  <a:rPr lang="zh-CN" altLang="en-US">
                    <a:noFill/>
                  </a:rPr>
                  <a:t> </a:t>
                </a:r>
              </a:p>
            </p:txBody>
          </p:sp>
        </mc:Fallback>
      </mc:AlternateContent>
      <p:pic>
        <p:nvPicPr>
          <p:cNvPr id="3" name="要点2.eps" descr="id:2147489474;FounderCES"/>
          <p:cNvPicPr/>
          <p:nvPr/>
        </p:nvPicPr>
        <p:blipFill>
          <a:blip r:embed="rId3"/>
          <a:stretch>
            <a:fillRect/>
          </a:stretch>
        </p:blipFill>
        <p:spPr>
          <a:xfrm>
            <a:off x="478582" y="925268"/>
            <a:ext cx="978777" cy="343491"/>
          </a:xfrm>
          <a:prstGeom prst="rect">
            <a:avLst/>
          </a:prstGeom>
        </p:spPr>
      </p:pic>
      <p:pic>
        <p:nvPicPr>
          <p:cNvPr id="4" name="xy873.jpg" descr="id:2147491293;FounderCES"/>
          <p:cNvPicPr/>
          <p:nvPr/>
        </p:nvPicPr>
        <p:blipFill>
          <a:blip r:embed="rId4"/>
          <a:stretch>
            <a:fillRect/>
          </a:stretch>
        </p:blipFill>
        <p:spPr>
          <a:xfrm>
            <a:off x="5231110" y="4509120"/>
            <a:ext cx="1508125" cy="2004060"/>
          </a:xfrm>
          <a:prstGeom prst="rect">
            <a:avLst/>
          </a:prstGeom>
        </p:spPr>
      </p:pic>
    </p:spTree>
    <p:extLst>
      <p:ext uri="{BB962C8B-B14F-4D97-AF65-F5344CB8AC3E}">
        <p14:creationId xmlns:p14="http://schemas.microsoft.com/office/powerpoint/2010/main" val="1041944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78013"/>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）当物体在赤道上时，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最大，此时重力最小，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）从赤道到两极，随着纬度增加，向心力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间的夹角增大，重力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增大，重力加速度增大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不一定在一条直线上，重力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方向有时有偏差，重力大小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278013"/>
              </a:xfrm>
              <a:blipFill>
                <a:blip r:embed="rId2"/>
                <a:stretch>
                  <a:fillRect l="-796" r="-849" b="-743"/>
                </a:stretch>
              </a:blipFill>
            </p:spPr>
            <p:txBody>
              <a:bodyPr/>
              <a:lstStyle/>
              <a:p>
                <a:r>
                  <a:rPr lang="zh-CN" altLang="en-US">
                    <a:noFill/>
                  </a:rPr>
                  <a:t> </a:t>
                </a:r>
              </a:p>
            </p:txBody>
          </p:sp>
        </mc:Fallback>
      </mc:AlternateContent>
      <p:pic>
        <p:nvPicPr>
          <p:cNvPr id="3" name="xy873.jpg" descr="id:2147491293;FounderCES"/>
          <p:cNvPicPr/>
          <p:nvPr/>
        </p:nvPicPr>
        <p:blipFill>
          <a:blip r:embed="rId3"/>
          <a:stretch>
            <a:fillRect/>
          </a:stretch>
        </p:blipFill>
        <p:spPr>
          <a:xfrm>
            <a:off x="5303118" y="3789040"/>
            <a:ext cx="1508125" cy="2004060"/>
          </a:xfrm>
          <a:prstGeom prst="rect">
            <a:avLst/>
          </a:prstGeom>
        </p:spPr>
      </p:pic>
    </p:spTree>
    <p:extLst>
      <p:ext uri="{BB962C8B-B14F-4D97-AF65-F5344CB8AC3E}">
        <p14:creationId xmlns:p14="http://schemas.microsoft.com/office/powerpoint/2010/main" val="858046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1128651"/>
                <a:ext cx="11485848" cy="3884525"/>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重力加速度与高度的关系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若物体在地球两极上方高度为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为地球半径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为离地面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高度处的重力加速度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在同一纬度，距地面越高，重力加速度越小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特别说明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）重力是由于地球吸引产生的，但重力并不是地球对物体的引力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）在忽略地球自转的情况下，认为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1128651"/>
                <a:ext cx="11485848" cy="3884525"/>
              </a:xfrm>
              <a:blipFill>
                <a:blip r:embed="rId2"/>
                <a:stretch>
                  <a:fillRect l="-796" r="-849" b="-62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41737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556792"/>
                <a:ext cx="11485848" cy="2000548"/>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某星球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，用弹簧测力计在该星球的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上测某一物体的重力，比在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处测同一物体的重力读数小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，设想该星球自转的角速度加快，使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上的物体自动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起来，这时星球的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是多长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556792"/>
                <a:ext cx="11485848" cy="2000548"/>
              </a:xfrm>
              <a:blipFill>
                <a:blip r:embed="rId2"/>
                <a:stretch>
                  <a:fillRect l="-796" r="-849" b="-1520"/>
                </a:stretch>
              </a:blipFill>
            </p:spPr>
            <p:txBody>
              <a:bodyPr/>
              <a:lstStyle/>
              <a:p>
                <a:r>
                  <a:rPr lang="zh-CN" altLang="en-US">
                    <a:noFill/>
                  </a:rPr>
                  <a:t> </a:t>
                </a:r>
              </a:p>
            </p:txBody>
          </p:sp>
        </mc:Fallback>
      </mc:AlternateContent>
      <p:pic>
        <p:nvPicPr>
          <p:cNvPr id="3" name="24典例2.eps" descr="id:2147489495;FounderCES"/>
          <p:cNvPicPr/>
          <p:nvPr/>
        </p:nvPicPr>
        <p:blipFill>
          <a:blip r:embed="rId3"/>
          <a:stretch>
            <a:fillRect/>
          </a:stretch>
        </p:blipFill>
        <p:spPr>
          <a:xfrm>
            <a:off x="396773" y="1685132"/>
            <a:ext cx="995045" cy="320040"/>
          </a:xfrm>
          <a:prstGeom prst="rect">
            <a:avLst/>
          </a:prstGeom>
        </p:spPr>
      </p:pic>
      <p:pic>
        <p:nvPicPr>
          <p:cNvPr id="4" name="24答案.eps" descr="id:2147491314;FounderCES"/>
          <p:cNvPicPr/>
          <p:nvPr/>
        </p:nvPicPr>
        <p:blipFill>
          <a:blip r:embed="rId4"/>
          <a:stretch>
            <a:fillRect/>
          </a:stretch>
        </p:blipFill>
        <p:spPr>
          <a:xfrm>
            <a:off x="478582" y="3917380"/>
            <a:ext cx="732790" cy="260985"/>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270670" y="3701356"/>
                <a:ext cx="453970" cy="783741"/>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f>
                        <m:fPr>
                          <m:ctrlPr>
                            <a:rPr lang="zh-CN" altLang="en-US" sz="2400">
                              <a:latin typeface="Cambria Math" panose="02040503050406030204" pitchFamily="18" charset="0"/>
                            </a:rPr>
                          </m:ctrlPr>
                        </m:fPr>
                        <m:num>
                          <m:r>
                            <a:rPr lang="zh-CN" altLang="en-US" sz="2400" i="1">
                              <a:latin typeface="Cambria Math" panose="02040503050406030204" pitchFamily="18" charset="0"/>
                            </a:rPr>
                            <m:t>𝑻</m:t>
                          </m:r>
                        </m:num>
                        <m:den>
                          <m:r>
                            <a:rPr lang="zh-CN" altLang="en-US" sz="2400" b="0" i="0">
                              <a:latin typeface="Cambria Math" panose="02040503050406030204" pitchFamily="18" charset="0"/>
                            </a:rPr>
                            <m:t>3</m:t>
                          </m:r>
                        </m:den>
                      </m:f>
                    </m:oMath>
                  </m:oMathPara>
                </a14:m>
                <a:endParaRPr lang="zh-CN" altLang="en-US" sz="2400"/>
              </a:p>
            </p:txBody>
          </p:sp>
        </mc:Choice>
        <mc:Fallback>
          <p:sp>
            <p:nvSpPr>
              <p:cNvPr id="6" name="矩形 5"/>
              <p:cNvSpPr>
                <a:spLocks noRot="1" noChangeAspect="1" noMove="1" noResize="1" noEditPoints="1" noAdjustHandles="1" noChangeArrowheads="1" noChangeShapeType="1" noTextEdit="1"/>
              </p:cNvSpPr>
              <p:nvPr/>
            </p:nvSpPr>
            <p:spPr>
              <a:xfrm>
                <a:off x="1270670" y="3701356"/>
                <a:ext cx="453970" cy="783741"/>
              </a:xfrm>
              <a:prstGeom prst="rect">
                <a:avLst/>
              </a:prstGeom>
              <a:blipFill>
                <a:blip r:embed="rId5"/>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8242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88297"/>
              </a:xfrm>
            </p:spPr>
            <p:txBody>
              <a:bodyPr/>
              <a:lstStyle/>
              <a:p>
                <a:pPr hangingPunct="0">
                  <a:lnSpc>
                    <a:spcPct val="130000"/>
                  </a:lnSpc>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物体在该星球的</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赤道</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上时重力为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在两极处时重力为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赤道</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上有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mω</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两极</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处有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由题意得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设该星球自转的角速度增大到</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赤道</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上的物体会自动</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飘</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起来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这里的自动</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飘</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起来是指星球表面与物体间没有相互作用力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物体受到的万有引力全部提供其随星球自转所需的向心力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联立可得</a:t>
                </a:r>
                <a:r>
                  <a:rPr lang="en-US" altLang="zh-CN"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spc="-100"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spc="-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spc="-100">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赤道</a:t>
                </a:r>
                <a:r>
                  <a:rPr lang="en-US" altLang="zh-CN" b="1" spc="-100">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上的物体自动</a:t>
                </a:r>
                <a:r>
                  <a:rPr lang="en-US" altLang="zh-CN" b="1" spc="-100">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飘</a:t>
                </a:r>
                <a:r>
                  <a:rPr lang="en-US" altLang="zh-CN" b="1" spc="-100">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起来时</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该星球的</a:t>
                </a:r>
                <a:r>
                  <a:rPr lang="en-US" altLang="zh-CN" b="1" spc="-100">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一天</a:t>
                </a:r>
                <a:r>
                  <a:rPr lang="en-US" altLang="zh-CN" b="1" spc="-100">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时间为</a:t>
                </a:r>
                <a14:m>
                  <m:oMath xmlns:m="http://schemas.openxmlformats.org/officeDocument/2006/math">
                    <m:f>
                      <m:fPr>
                        <m:ctrlPr>
                          <a:rPr lang="zh-CN" altLang="zh-CN" b="1" i="1" spc="-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spc="-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488297"/>
              </a:xfrm>
              <a:blipFill>
                <a:blip r:embed="rId2"/>
                <a:stretch>
                  <a:fillRect l="-796" t="-111"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908720"/>
            <a:ext cx="792088" cy="282256"/>
          </a:xfrm>
          <a:prstGeom prst="rect">
            <a:avLst/>
          </a:prstGeom>
        </p:spPr>
      </p:pic>
    </p:spTree>
    <p:extLst>
      <p:ext uri="{BB962C8B-B14F-4D97-AF65-F5344CB8AC3E}">
        <p14:creationId xmlns:p14="http://schemas.microsoft.com/office/powerpoint/2010/main" val="2520223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割</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补法计算万有引力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割补法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，将不能视为质点的物体间的引力计算转化为可视为质点的物体间的引力计算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若将挖去的部分补上，则可知剩余部分对质点的万有引力大小等于完整的大球体对质点的万有引力大小与挖去部分的小球体对质点的万有引力大小之差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如图所示，把挖去的小球补回去，可以先求出大球与质点间的万有引力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；然后求出补回去的小球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与质点间的万有引力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由于两力方向在同一条直线上，则剩余大球体部分与质点间的万有引力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1321;FounderCES"/>
          <p:cNvPicPr/>
          <p:nvPr/>
        </p:nvPicPr>
        <p:blipFill>
          <a:blip r:embed="rId2"/>
          <a:stretch>
            <a:fillRect/>
          </a:stretch>
        </p:blipFill>
        <p:spPr>
          <a:xfrm>
            <a:off x="406574" y="960002"/>
            <a:ext cx="879534" cy="308758"/>
          </a:xfrm>
          <a:prstGeom prst="rect">
            <a:avLst/>
          </a:prstGeom>
        </p:spPr>
      </p:pic>
      <p:pic>
        <p:nvPicPr>
          <p:cNvPr id="4" name="fw459.jpg" descr="id:2147491328;FounderCES"/>
          <p:cNvPicPr/>
          <p:nvPr/>
        </p:nvPicPr>
        <p:blipFill>
          <a:blip r:embed="rId3"/>
          <a:stretch>
            <a:fillRect/>
          </a:stretch>
        </p:blipFill>
        <p:spPr>
          <a:xfrm>
            <a:off x="4511030" y="4869160"/>
            <a:ext cx="3415665" cy="1745615"/>
          </a:xfrm>
          <a:prstGeom prst="rect">
            <a:avLst/>
          </a:prstGeom>
        </p:spPr>
      </p:pic>
    </p:spTree>
    <p:extLst>
      <p:ext uri="{BB962C8B-B14F-4D97-AF65-F5344CB8AC3E}">
        <p14:creationId xmlns:p14="http://schemas.microsoft.com/office/powerpoint/2010/main" val="3578612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027653"/>
                <a:ext cx="11485848" cy="3587777"/>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如图所示，有一个质量为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、密度均匀的大球体，从中挖去一个半径为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的小球体，并在空腔中心放置一质量为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的质点，则大球体的剩余部分对该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质点的万有引力大小为（</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已知质量分布均匀的球壳对壳内物体的引力为零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Grp="1" noRot="1" noChangeAspect="1" noMove="1" noResize="1" noEditPoints="1" noAdjustHandles="1" noChangeArrowheads="1" noChangeShapeType="1" noTextEdit="1"/>
              </p:cNvSpPr>
              <p:nvPr>
                <p:ph idx="1"/>
              </p:nvPr>
            </p:nvSpPr>
            <p:spPr>
              <a:xfrm>
                <a:off x="360854" y="1027653"/>
                <a:ext cx="11485848" cy="3587777"/>
              </a:xfrm>
              <a:blipFill>
                <a:blip r:embed="rId2"/>
                <a:stretch>
                  <a:fillRect l="-796" r="-849"/>
                </a:stretch>
              </a:blipFill>
            </p:spPr>
            <p:txBody>
              <a:bodyPr/>
              <a:lstStyle/>
              <a:p>
                <a:r>
                  <a:rPr lang="zh-CN" altLang="en-US">
                    <a:noFill/>
                  </a:rPr>
                  <a:t> </a:t>
                </a:r>
              </a:p>
            </p:txBody>
          </p:sp>
        </mc:Fallback>
      </mc:AlternateContent>
      <p:pic>
        <p:nvPicPr>
          <p:cNvPr id="6" name="24典例3.eps" descr="id:2147491342;FounderCES"/>
          <p:cNvPicPr/>
          <p:nvPr/>
        </p:nvPicPr>
        <p:blipFill>
          <a:blip r:embed="rId3"/>
          <a:stretch>
            <a:fillRect/>
          </a:stretch>
        </p:blipFill>
        <p:spPr>
          <a:xfrm>
            <a:off x="406575" y="1226050"/>
            <a:ext cx="1118674" cy="360040"/>
          </a:xfrm>
          <a:prstGeom prst="rect">
            <a:avLst/>
          </a:prstGeom>
        </p:spPr>
      </p:pic>
      <p:pic>
        <p:nvPicPr>
          <p:cNvPr id="7" name="sfs55.jpg" descr="id:2147491335;FounderCES"/>
          <p:cNvPicPr/>
          <p:nvPr/>
        </p:nvPicPr>
        <p:blipFill>
          <a:blip r:embed="rId4"/>
          <a:stretch>
            <a:fillRect/>
          </a:stretch>
        </p:blipFill>
        <p:spPr>
          <a:xfrm>
            <a:off x="9407574" y="3134469"/>
            <a:ext cx="1590675" cy="1590675"/>
          </a:xfrm>
          <a:prstGeom prst="rect">
            <a:avLst/>
          </a:prstGeom>
        </p:spPr>
      </p:pic>
      <p:sp>
        <p:nvSpPr>
          <p:cNvPr id="9" name="矩形 8"/>
          <p:cNvSpPr/>
          <p:nvPr/>
        </p:nvSpPr>
        <p:spPr>
          <a:xfrm>
            <a:off x="10586445" y="2441132"/>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49087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74000"/>
              </a:xfrm>
            </p:spPr>
            <p:txBody>
              <a:bodyPr/>
              <a:lstStyle/>
              <a:p>
                <a:pPr hangingPunct="0">
                  <a:lnSpc>
                    <a:spcPct val="130000"/>
                  </a:lnSpc>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大</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球体的剩余部分对该质点的万有引力大小等于完整的大球体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未挖去小球体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对该质点的万有引力减去挖去的小球体对该质点的万有引力</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根据题意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完整的大球体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未挖去小球体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对该质点的万有引力等于球体内部以大球体球心为球心、半径为</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的球体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去掉球壳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对该质点的万有引力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根据万有引力定律可得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m:t>
                            </m:r>
                          </m:den>
                        </m:f>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e>
                            </m:d>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的质点处在被挖去的小球体的球心位置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故被挖去的小球体对该质</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点的万有引力为零</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故大球体的剩余部分对该质点的万有引力大小为</a:t>
                </a:r>
                <a:r>
                  <a:rPr lang="en-US" altLang="zh-CN"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spc="-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𝑴𝒎</m:t>
                        </m:r>
                      </m:num>
                      <m:den>
                        <m:r>
                          <a:rPr lang="en-US" altLang="zh-CN" b="1" i="1" spc="-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spc="-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spc="-100">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74000"/>
              </a:xfrm>
              <a:blipFill>
                <a:blip r:embed="rId2"/>
                <a:stretch>
                  <a:fillRect l="-796" t="-149" r="-849" b="-448"/>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908720"/>
            <a:ext cx="792088" cy="282256"/>
          </a:xfrm>
          <a:prstGeom prst="rect">
            <a:avLst/>
          </a:prstGeom>
        </p:spPr>
      </p:pic>
      <p:pic>
        <p:nvPicPr>
          <p:cNvPr id="4" name="sfs55.jpg" descr="id:2147491335;FounderCES"/>
          <p:cNvPicPr/>
          <p:nvPr/>
        </p:nvPicPr>
        <p:blipFill>
          <a:blip r:embed="rId4"/>
          <a:stretch>
            <a:fillRect/>
          </a:stretch>
        </p:blipFill>
        <p:spPr>
          <a:xfrm>
            <a:off x="5231110" y="4797152"/>
            <a:ext cx="1590675" cy="1590675"/>
          </a:xfrm>
          <a:prstGeom prst="rect">
            <a:avLst/>
          </a:prstGeom>
        </p:spPr>
      </p:pic>
    </p:spTree>
    <p:extLst>
      <p:ext uri="{BB962C8B-B14F-4D97-AF65-F5344CB8AC3E}">
        <p14:creationId xmlns:p14="http://schemas.microsoft.com/office/powerpoint/2010/main" val="3587557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577726"/>
                <a:ext cx="11485848" cy="1995290"/>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行星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与太阳间的引力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太阳与行星间引力的大小与太阳的质量、行星的质量成正比，与两者间距离的平方成反比，即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，引力的方向沿二者的连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577726"/>
                <a:ext cx="11485848" cy="1995290"/>
              </a:xfrm>
              <a:blipFill>
                <a:blip r:embed="rId2"/>
                <a:stretch>
                  <a:fillRect l="-796" r="-849"/>
                </a:stretch>
              </a:blipFill>
            </p:spPr>
            <p:txBody>
              <a:bodyPr/>
              <a:lstStyle/>
              <a:p>
                <a:r>
                  <a:rPr lang="zh-CN" altLang="en-US">
                    <a:noFill/>
                  </a:rPr>
                  <a:t> </a:t>
                </a:r>
              </a:p>
            </p:txBody>
          </p:sp>
        </mc:Fallback>
      </mc:AlternateContent>
      <p:pic>
        <p:nvPicPr>
          <p:cNvPr id="3" name="24知识过.eps" descr="id:2147489388;FounderCES"/>
          <p:cNvPicPr/>
          <p:nvPr/>
        </p:nvPicPr>
        <p:blipFill>
          <a:blip r:embed="rId3"/>
          <a:stretch>
            <a:fillRect/>
          </a:stretch>
        </p:blipFill>
        <p:spPr>
          <a:xfrm>
            <a:off x="2494806" y="801833"/>
            <a:ext cx="6834483" cy="590618"/>
          </a:xfrm>
          <a:prstGeom prst="rect">
            <a:avLst/>
          </a:prstGeom>
        </p:spPr>
      </p:pic>
      <p:pic>
        <p:nvPicPr>
          <p:cNvPr id="4" name="知识点1.eps" descr="id:2147489395;FounderCES"/>
          <p:cNvPicPr/>
          <p:nvPr/>
        </p:nvPicPr>
        <p:blipFill>
          <a:blip r:embed="rId4"/>
          <a:stretch>
            <a:fillRect/>
          </a:stretch>
        </p:blipFill>
        <p:spPr>
          <a:xfrm>
            <a:off x="360854" y="1757428"/>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59242"/>
                <a:ext cx="11485848" cy="421397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月</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地检验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牛顿的猜想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太阳与地球间的引力和地球与月球间的引力以及物体与地球间的引力是相同性质的力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月</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地检验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根据计算和观测数据可知，上述引力同样遵循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平方反比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规律，即有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，证明地面物体所受地球的引力与月球所受地球的引力是相同性质的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59242"/>
                <a:ext cx="11485848" cy="4213974"/>
              </a:xfrm>
              <a:blipFill>
                <a:blip r:embed="rId2"/>
                <a:stretch>
                  <a:fillRect l="-796" r="-849" b="-289"/>
                </a:stretch>
              </a:blipFill>
            </p:spPr>
            <p:txBody>
              <a:bodyPr/>
              <a:lstStyle/>
              <a:p>
                <a:r>
                  <a:rPr lang="zh-CN" altLang="en-US">
                    <a:noFill/>
                  </a:rPr>
                  <a:t> </a:t>
                </a:r>
              </a:p>
            </p:txBody>
          </p:sp>
        </mc:Fallback>
      </mc:AlternateContent>
      <p:pic>
        <p:nvPicPr>
          <p:cNvPr id="3" name="知识点2.eps" descr="id:2147489409;FounderCES"/>
          <p:cNvPicPr/>
          <p:nvPr/>
        </p:nvPicPr>
        <p:blipFill>
          <a:blip r:embed="rId3"/>
          <a:stretch>
            <a:fillRect/>
          </a:stretch>
        </p:blipFill>
        <p:spPr>
          <a:xfrm>
            <a:off x="360854" y="1357317"/>
            <a:ext cx="1224136" cy="325532"/>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76588"/>
                <a:ext cx="11485848" cy="4152612"/>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万有引力定律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自然界中任何两个物体都相互吸引，引力的方向在它们的连线上，引力的大小与物体的质量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的乘积成正比，与它们之间距离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的二次方成反比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万有引力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式中质量的单位用千克（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），距离的单位用米（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），力的单位用牛（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比例系数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叫作引力常量，适用于任何两个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76588"/>
                <a:ext cx="11485848" cy="4152612"/>
              </a:xfrm>
              <a:blipFill>
                <a:blip r:embed="rId2"/>
                <a:stretch>
                  <a:fillRect l="-796" r="-849" b="-881"/>
                </a:stretch>
              </a:blipFill>
            </p:spPr>
            <p:txBody>
              <a:bodyPr/>
              <a:lstStyle/>
              <a:p>
                <a:r>
                  <a:rPr lang="zh-CN" altLang="en-US">
                    <a:noFill/>
                  </a:rPr>
                  <a:t> </a:t>
                </a:r>
              </a:p>
            </p:txBody>
          </p:sp>
        </mc:Fallback>
      </mc:AlternateContent>
      <p:pic>
        <p:nvPicPr>
          <p:cNvPr id="3" name="知识点3.eps" descr="id:2147491244;FounderCES"/>
          <p:cNvPicPr/>
          <p:nvPr/>
        </p:nvPicPr>
        <p:blipFill>
          <a:blip r:embed="rId3"/>
          <a:stretch>
            <a:fillRect/>
          </a:stretch>
        </p:blipFill>
        <p:spPr>
          <a:xfrm>
            <a:off x="406574" y="1239188"/>
            <a:ext cx="1205865" cy="320040"/>
          </a:xfrm>
          <a:prstGeom prst="rect">
            <a:avLst/>
          </a:prstGeom>
        </p:spPr>
      </p:pic>
    </p:spTree>
    <p:extLst>
      <p:ext uri="{BB962C8B-B14F-4D97-AF65-F5344CB8AC3E}">
        <p14:creationId xmlns:p14="http://schemas.microsoft.com/office/powerpoint/2010/main" val="3023986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引力常量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）引力常量的测定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英国物理学家卡文迪什在实验室里通过扭秤装置，比较准确地得出了引力常量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的值，通常取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，其物理意义为引力常量在数值上等于两个质量都是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的质点相距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时的相互吸引力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）引力常量测定的意义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卡文迪什利用扭秤装置通过改变小球的质量和距离，证实了万有引力的存在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引力常量的普适性成了万有引力定律正确性的有力证据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7286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6525"/>
                <a:ext cx="11485848" cy="470660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万有引力定律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的适用条件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）万有引力定律公式适用于计算质点间的相互作用，当两个物体间的距离比物体本身的尺度大得多时，可用此公式近似计算两物体间的万有引力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）质量分布均匀的球体间的相互作用，可用此公式计算，式中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是两个球体球心间的距离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）一个均匀球体与球外一个质点间的万有引力也可用此公式计算，式中的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是球体球心到质点的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距离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86525"/>
                <a:ext cx="11485848" cy="4706609"/>
              </a:xfrm>
              <a:blipFill>
                <a:blip r:embed="rId2"/>
                <a:stretch>
                  <a:fillRect l="-796" r="-849" b="-130"/>
                </a:stretch>
              </a:blipFill>
            </p:spPr>
            <p:txBody>
              <a:bodyPr/>
              <a:lstStyle/>
              <a:p>
                <a:r>
                  <a:rPr lang="zh-CN" altLang="en-US">
                    <a:noFill/>
                  </a:rPr>
                  <a:t> </a:t>
                </a:r>
              </a:p>
            </p:txBody>
          </p:sp>
        </mc:Fallback>
      </mc:AlternateContent>
      <p:pic>
        <p:nvPicPr>
          <p:cNvPr id="3" name="24要点破.eps" descr="id:2147489416;FounderCES"/>
          <p:cNvPicPr/>
          <p:nvPr/>
        </p:nvPicPr>
        <p:blipFill>
          <a:blip r:embed="rId3"/>
          <a:stretch>
            <a:fillRect/>
          </a:stretch>
        </p:blipFill>
        <p:spPr>
          <a:xfrm>
            <a:off x="2782838" y="802012"/>
            <a:ext cx="6185631" cy="534546"/>
          </a:xfrm>
          <a:prstGeom prst="rect">
            <a:avLst/>
          </a:prstGeom>
        </p:spPr>
      </p:pic>
      <p:pic>
        <p:nvPicPr>
          <p:cNvPr id="4" name="要点1.eps" descr="id:2147489423;FounderCES"/>
          <p:cNvPicPr/>
          <p:nvPr/>
        </p:nvPicPr>
        <p:blipFill>
          <a:blip r:embed="rId4"/>
          <a:stretch>
            <a:fillRect/>
          </a:stretch>
        </p:blipFill>
        <p:spPr>
          <a:xfrm>
            <a:off x="406575" y="1700808"/>
            <a:ext cx="936104" cy="328761"/>
          </a:xfrm>
          <a:prstGeom prst="rect">
            <a:avLst/>
          </a:prstGeom>
        </p:spPr>
      </p:pic>
    </p:spTree>
    <p:extLst>
      <p:ext uri="{BB962C8B-B14F-4D97-AF65-F5344CB8AC3E}">
        <p14:creationId xmlns:p14="http://schemas.microsoft.com/office/powerpoint/2010/main" val="204055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2941"/>
            <a:ext cx="11485848" cy="3900235"/>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万有引力的特性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）普遍性：存在于任何有质量的物体之间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）相互性：满足牛顿第三定律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）宏观性：通常物体间万有引力非常小，只有质量巨大的天体或在其附近空间才有意义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）确定性：只与质量和距离有关，而与所在空间的性质、是否受到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外力</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1635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98538"/>
                <a:ext cx="11485848" cy="3598614"/>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）关于万有引力定律，下列说法正确的是（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牛顿最早测出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使万有引力定律有了真正的实用价值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牛顿通过</a:t>
                </a:r>
                <a:r>
                  <a:rPr lang="en-US" altLang="zh-CN" b="1"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地检验</a:t>
                </a:r>
                <a:r>
                  <a:rPr lang="en-US" altLang="zh-CN" b="1" spc="-1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发现地面上的物体、月球所受地球的引力遵从同样的规律</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的乘积越大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相互作用的两个天体间的万有引力越大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引力常量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值的大小与中心天体的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98538"/>
                <a:ext cx="11485848" cy="3598614"/>
              </a:xfrm>
              <a:blipFill>
                <a:blip r:embed="rId2"/>
                <a:stretch>
                  <a:fillRect l="-796" r="-849" b="-1186"/>
                </a:stretch>
              </a:blipFill>
            </p:spPr>
            <p:txBody>
              <a:bodyPr/>
              <a:lstStyle/>
              <a:p>
                <a:r>
                  <a:rPr lang="zh-CN" altLang="en-US">
                    <a:noFill/>
                  </a:rPr>
                  <a:t> </a:t>
                </a:r>
              </a:p>
            </p:txBody>
          </p:sp>
        </mc:Fallback>
      </mc:AlternateContent>
      <p:pic>
        <p:nvPicPr>
          <p:cNvPr id="3" name="24典例1.eps" descr="id:2147489438;FounderCES"/>
          <p:cNvPicPr/>
          <p:nvPr/>
        </p:nvPicPr>
        <p:blipFill>
          <a:blip r:embed="rId3"/>
          <a:stretch>
            <a:fillRect/>
          </a:stretch>
        </p:blipFill>
        <p:spPr>
          <a:xfrm>
            <a:off x="360854" y="1368199"/>
            <a:ext cx="1105535" cy="356235"/>
          </a:xfrm>
          <a:prstGeom prst="rect">
            <a:avLst/>
          </a:prstGeom>
        </p:spPr>
      </p:pic>
      <p:sp>
        <p:nvSpPr>
          <p:cNvPr id="5" name="矩形 4"/>
          <p:cNvSpPr/>
          <p:nvPr/>
        </p:nvSpPr>
        <p:spPr>
          <a:xfrm>
            <a:off x="8111430" y="1196752"/>
            <a:ext cx="612668"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BC</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556792"/>
                <a:ext cx="11485848" cy="2490618"/>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最早</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测出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值的是卡文迪什</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不是牛顿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牛顿通过</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月</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地检验</a:t>
                </a:r>
                <a:r>
                  <a:rPr lang="en-US" altLang="zh-CN"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发现地面上的物体、月球所受地球的引力遵从同样的规律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由公式</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为常量可知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的乘积越大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越大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引力常量</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是一个定值</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它的大小与中心天体的选择无关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556792"/>
                <a:ext cx="11485848" cy="2490618"/>
              </a:xfrm>
              <a:blipFill>
                <a:blip r:embed="rId2"/>
                <a:stretch>
                  <a:fillRect l="-796" r="-849" b="-1956"/>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738699"/>
            <a:ext cx="792088" cy="282256"/>
          </a:xfrm>
          <a:prstGeom prst="rect">
            <a:avLst/>
          </a:prstGeom>
        </p:spPr>
      </p:pic>
    </p:spTree>
    <p:extLst>
      <p:ext uri="{BB962C8B-B14F-4D97-AF65-F5344CB8AC3E}">
        <p14:creationId xmlns:p14="http://schemas.microsoft.com/office/powerpoint/2010/main" val="15295597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578</TotalTime>
  <Words>891</Words>
  <Application>Microsoft Office PowerPoint</Application>
  <PresentationFormat>自定义</PresentationFormat>
  <Paragraphs>67</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574</cp:revision>
  <dcterms:created xsi:type="dcterms:W3CDTF">2020-11-06T05:24:00Z</dcterms:created>
  <dcterms:modified xsi:type="dcterms:W3CDTF">2025-11-02T02:09:34Z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